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orben" panose="020B0604020202020204" charset="0"/>
      <p:regular r:id="rId11"/>
    </p:embeddedFont>
    <p:embeddedFont>
      <p:font typeface="Nobile"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82661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21180"/>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Logistic Regression for Breast Cancer Classification</a:t>
            </a:r>
            <a:endParaRPr lang="en-US" sz="4450" dirty="0"/>
          </a:p>
        </p:txBody>
      </p:sp>
      <p:sp>
        <p:nvSpPr>
          <p:cNvPr id="4" name="Text 1"/>
          <p:cNvSpPr/>
          <p:nvPr/>
        </p:nvSpPr>
        <p:spPr>
          <a:xfrm>
            <a:off x="793790" y="3578900"/>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A report on implementing a Logistic Regression algorithm to classify breast cancer tumors as either malignant or benign based on features from digitized images of fine needle aspirates. The dataset contains 30 features computed from cell nuclei characteristics. The primary objective is to develop a robust binary classification model that can accurately predict the diagnosis of breast cancer.</a:t>
            </a:r>
            <a:endParaRPr lang="en-US" sz="1750" dirty="0"/>
          </a:p>
        </p:txBody>
      </p:sp>
      <p:sp>
        <p:nvSpPr>
          <p:cNvPr id="5" name="Shape 2"/>
          <p:cNvSpPr/>
          <p:nvPr/>
        </p:nvSpPr>
        <p:spPr>
          <a:xfrm>
            <a:off x="793790" y="6028373"/>
            <a:ext cx="362903" cy="362903"/>
          </a:xfrm>
          <a:prstGeom prst="roundRect">
            <a:avLst>
              <a:gd name="adj" fmla="val 25194296"/>
            </a:avLst>
          </a:prstGeom>
          <a:noFill/>
          <a:ln w="7620">
            <a:solidFill>
              <a:srgbClr val="FFFFFF"/>
            </a:solidFill>
            <a:prstDash val="solid"/>
          </a:ln>
        </p:spPr>
      </p:sp>
      <p:sp>
        <p:nvSpPr>
          <p:cNvPr id="7" name="Text 3"/>
          <p:cNvSpPr/>
          <p:nvPr/>
        </p:nvSpPr>
        <p:spPr>
          <a:xfrm>
            <a:off x="1270040" y="6011466"/>
            <a:ext cx="2617470" cy="396835"/>
          </a:xfrm>
          <a:prstGeom prst="rect">
            <a:avLst/>
          </a:prstGeom>
          <a:noFill/>
          <a:ln/>
        </p:spPr>
        <p:txBody>
          <a:bodyPr wrap="none" lIns="0" tIns="0" rIns="0" bIns="0" rtlCol="0" anchor="t"/>
          <a:lstStyle/>
          <a:p>
            <a:pPr marL="0" indent="0" algn="l">
              <a:lnSpc>
                <a:spcPts val="3100"/>
              </a:lnSpc>
              <a:buNone/>
            </a:pP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86520"/>
            <a:ext cx="11625263"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Introduction to Breast Cancer Classification</a:t>
            </a:r>
            <a:endParaRPr lang="en-US" sz="4450" dirty="0"/>
          </a:p>
        </p:txBody>
      </p:sp>
      <p:sp>
        <p:nvSpPr>
          <p:cNvPr id="3" name="Text 1"/>
          <p:cNvSpPr/>
          <p:nvPr/>
        </p:nvSpPr>
        <p:spPr>
          <a:xfrm>
            <a:off x="793790" y="296227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Corben" pitchFamily="34" charset="0"/>
                <a:ea typeface="Corben" pitchFamily="34" charset="-122"/>
                <a:cs typeface="Corben" pitchFamily="34" charset="-120"/>
              </a:rPr>
              <a:t>Problem Background</a:t>
            </a:r>
            <a:endParaRPr lang="en-US" sz="2200" dirty="0"/>
          </a:p>
        </p:txBody>
      </p:sp>
      <p:sp>
        <p:nvSpPr>
          <p:cNvPr id="4" name="Text 2"/>
          <p:cNvSpPr/>
          <p:nvPr/>
        </p:nvSpPr>
        <p:spPr>
          <a:xfrm>
            <a:off x="793790" y="3543419"/>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Breast cancer is a common cancer affecting women worldwide, and early detection is pivotal in improving treatment outcomes. Traditional diagnostic methods rely heavily on manual examination of tissue samples, which can be time-consuming and subjective.</a:t>
            </a:r>
            <a:endParaRPr lang="en-US" sz="1750" dirty="0"/>
          </a:p>
        </p:txBody>
      </p:sp>
      <p:sp>
        <p:nvSpPr>
          <p:cNvPr id="5" name="Text 3"/>
          <p:cNvSpPr/>
          <p:nvPr/>
        </p:nvSpPr>
        <p:spPr>
          <a:xfrm>
            <a:off x="7599521" y="296227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Corben" pitchFamily="34" charset="0"/>
                <a:ea typeface="Corben" pitchFamily="34" charset="-122"/>
                <a:cs typeface="Corben" pitchFamily="34" charset="-120"/>
              </a:rPr>
              <a:t>AI Solution</a:t>
            </a:r>
            <a:endParaRPr lang="en-US" sz="2200" dirty="0"/>
          </a:p>
        </p:txBody>
      </p:sp>
      <p:sp>
        <p:nvSpPr>
          <p:cNvPr id="6" name="Text 4"/>
          <p:cNvSpPr/>
          <p:nvPr/>
        </p:nvSpPr>
        <p:spPr>
          <a:xfrm>
            <a:off x="7599521" y="3543419"/>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AI and machine learning have transformed medical diagnostics by enabling predictive models that can analyze complex datasets and identify patterns indicative of disease. Logistic Regression is well-suited for binary classification tasks like tumor diagnosis.</a:t>
            </a:r>
            <a:endParaRPr lang="en-US" sz="1750" dirty="0"/>
          </a:p>
        </p:txBody>
      </p:sp>
      <p:sp>
        <p:nvSpPr>
          <p:cNvPr id="7" name="Text 5"/>
          <p:cNvSpPr/>
          <p:nvPr/>
        </p:nvSpPr>
        <p:spPr>
          <a:xfrm>
            <a:off x="793790" y="581715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The project aims to provide a deeper understanding of the algorithm's inner workings, including the sigmoid function, cost computation, and gradient descent optimization.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3184" y="641271"/>
            <a:ext cx="5094923" cy="636746"/>
          </a:xfrm>
          <a:prstGeom prst="rect">
            <a:avLst/>
          </a:prstGeom>
          <a:noFill/>
          <a:ln/>
        </p:spPr>
        <p:txBody>
          <a:bodyPr wrap="none" lIns="0" tIns="0" rIns="0" bIns="0" rtlCol="0" anchor="t"/>
          <a:lstStyle/>
          <a:p>
            <a:pPr marL="0" indent="0" algn="l">
              <a:lnSpc>
                <a:spcPts val="5000"/>
              </a:lnSpc>
              <a:buNone/>
            </a:pPr>
            <a:r>
              <a:rPr lang="en-US" sz="4000" dirty="0">
                <a:solidFill>
                  <a:srgbClr val="1B1B27"/>
                </a:solidFill>
                <a:latin typeface="Corben" pitchFamily="34" charset="0"/>
                <a:ea typeface="Corben" pitchFamily="34" charset="-122"/>
                <a:cs typeface="Corben" pitchFamily="34" charset="-120"/>
              </a:rPr>
              <a:t>Project Objectives</a:t>
            </a:r>
            <a:endParaRPr lang="en-US" sz="4000" dirty="0"/>
          </a:p>
        </p:txBody>
      </p:sp>
      <p:sp>
        <p:nvSpPr>
          <p:cNvPr id="4" name="Shape 1"/>
          <p:cNvSpPr/>
          <p:nvPr/>
        </p:nvSpPr>
        <p:spPr>
          <a:xfrm>
            <a:off x="713184" y="1812846"/>
            <a:ext cx="458510" cy="458510"/>
          </a:xfrm>
          <a:prstGeom prst="roundRect">
            <a:avLst>
              <a:gd name="adj" fmla="val 18668"/>
            </a:avLst>
          </a:prstGeom>
          <a:solidFill>
            <a:srgbClr val="D2D9F9"/>
          </a:solidFill>
          <a:ln w="7620">
            <a:solidFill>
              <a:srgbClr val="B8BFDF"/>
            </a:solidFill>
            <a:prstDash val="solid"/>
          </a:ln>
        </p:spPr>
      </p:sp>
      <p:sp>
        <p:nvSpPr>
          <p:cNvPr id="5" name="Text 2"/>
          <p:cNvSpPr/>
          <p:nvPr/>
        </p:nvSpPr>
        <p:spPr>
          <a:xfrm>
            <a:off x="789563" y="1851005"/>
            <a:ext cx="305633" cy="382072"/>
          </a:xfrm>
          <a:prstGeom prst="rect">
            <a:avLst/>
          </a:prstGeom>
          <a:noFill/>
          <a:ln/>
        </p:spPr>
        <p:txBody>
          <a:bodyPr wrap="none" lIns="0" tIns="0" rIns="0" bIns="0" rtlCol="0" anchor="t"/>
          <a:lstStyle/>
          <a:p>
            <a:pPr marL="0" indent="0" algn="ctr">
              <a:lnSpc>
                <a:spcPts val="2400"/>
              </a:lnSpc>
              <a:buNone/>
            </a:pPr>
            <a:r>
              <a:rPr lang="en-US" sz="2400" dirty="0">
                <a:solidFill>
                  <a:srgbClr val="404155"/>
                </a:solidFill>
                <a:latin typeface="Corben" pitchFamily="34" charset="0"/>
                <a:ea typeface="Corben" pitchFamily="34" charset="-122"/>
                <a:cs typeface="Corben" pitchFamily="34" charset="-120"/>
              </a:rPr>
              <a:t>1</a:t>
            </a:r>
            <a:endParaRPr lang="en-US" sz="2400" dirty="0"/>
          </a:p>
        </p:txBody>
      </p:sp>
      <p:sp>
        <p:nvSpPr>
          <p:cNvPr id="6" name="Text 3"/>
          <p:cNvSpPr/>
          <p:nvPr/>
        </p:nvSpPr>
        <p:spPr>
          <a:xfrm>
            <a:off x="1375410" y="1812846"/>
            <a:ext cx="3094792" cy="636984"/>
          </a:xfrm>
          <a:prstGeom prst="rect">
            <a:avLst/>
          </a:prstGeom>
          <a:noFill/>
          <a:ln/>
        </p:spPr>
        <p:txBody>
          <a:bodyPr wrap="square" lIns="0" tIns="0" rIns="0" bIns="0" rtlCol="0" anchor="t"/>
          <a:lstStyle/>
          <a:p>
            <a:pPr marL="0" indent="0" algn="l">
              <a:lnSpc>
                <a:spcPts val="2500"/>
              </a:lnSpc>
              <a:buNone/>
            </a:pPr>
            <a:r>
              <a:rPr lang="en-US" sz="2000" dirty="0">
                <a:solidFill>
                  <a:srgbClr val="404155"/>
                </a:solidFill>
                <a:latin typeface="Corben" pitchFamily="34" charset="0"/>
                <a:ea typeface="Corben" pitchFamily="34" charset="-122"/>
                <a:cs typeface="Corben" pitchFamily="34" charset="-120"/>
              </a:rPr>
              <a:t>Algorithm Understanding</a:t>
            </a:r>
            <a:endParaRPr lang="en-US" sz="2000" dirty="0"/>
          </a:p>
        </p:txBody>
      </p:sp>
      <p:sp>
        <p:nvSpPr>
          <p:cNvPr id="7" name="Text 4"/>
          <p:cNvSpPr/>
          <p:nvPr/>
        </p:nvSpPr>
        <p:spPr>
          <a:xfrm>
            <a:off x="1375410" y="2572107"/>
            <a:ext cx="3094792" cy="1956673"/>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Nobile" pitchFamily="34" charset="0"/>
                <a:ea typeface="Nobile" pitchFamily="34" charset="-122"/>
                <a:cs typeface="Nobile" pitchFamily="34" charset="-120"/>
              </a:rPr>
              <a:t>Gain a thorough understanding of the mathematical foundations of Logistic Regression, including the sigmoid function and gradient descent optimization.</a:t>
            </a:r>
            <a:endParaRPr lang="en-US" sz="1600" dirty="0"/>
          </a:p>
        </p:txBody>
      </p:sp>
      <p:sp>
        <p:nvSpPr>
          <p:cNvPr id="8" name="Shape 5"/>
          <p:cNvSpPr/>
          <p:nvPr/>
        </p:nvSpPr>
        <p:spPr>
          <a:xfrm>
            <a:off x="4673918" y="1812846"/>
            <a:ext cx="458510" cy="458510"/>
          </a:xfrm>
          <a:prstGeom prst="roundRect">
            <a:avLst>
              <a:gd name="adj" fmla="val 18668"/>
            </a:avLst>
          </a:prstGeom>
          <a:solidFill>
            <a:srgbClr val="D2D9F9"/>
          </a:solidFill>
          <a:ln w="7620">
            <a:solidFill>
              <a:srgbClr val="B8BFDF"/>
            </a:solidFill>
            <a:prstDash val="solid"/>
          </a:ln>
        </p:spPr>
      </p:sp>
      <p:sp>
        <p:nvSpPr>
          <p:cNvPr id="9" name="Text 6"/>
          <p:cNvSpPr/>
          <p:nvPr/>
        </p:nvSpPr>
        <p:spPr>
          <a:xfrm>
            <a:off x="4750296" y="1851005"/>
            <a:ext cx="305633" cy="382072"/>
          </a:xfrm>
          <a:prstGeom prst="rect">
            <a:avLst/>
          </a:prstGeom>
          <a:noFill/>
          <a:ln/>
        </p:spPr>
        <p:txBody>
          <a:bodyPr wrap="none" lIns="0" tIns="0" rIns="0" bIns="0" rtlCol="0" anchor="t"/>
          <a:lstStyle/>
          <a:p>
            <a:pPr marL="0" indent="0" algn="ctr">
              <a:lnSpc>
                <a:spcPts val="2400"/>
              </a:lnSpc>
              <a:buNone/>
            </a:pPr>
            <a:r>
              <a:rPr lang="en-US" sz="2400" dirty="0">
                <a:solidFill>
                  <a:srgbClr val="404155"/>
                </a:solidFill>
                <a:latin typeface="Corben" pitchFamily="34" charset="0"/>
                <a:ea typeface="Corben" pitchFamily="34" charset="-122"/>
                <a:cs typeface="Corben" pitchFamily="34" charset="-120"/>
              </a:rPr>
              <a:t>2</a:t>
            </a:r>
            <a:endParaRPr lang="en-US" sz="2400" dirty="0"/>
          </a:p>
        </p:txBody>
      </p:sp>
      <p:sp>
        <p:nvSpPr>
          <p:cNvPr id="10" name="Text 7"/>
          <p:cNvSpPr/>
          <p:nvPr/>
        </p:nvSpPr>
        <p:spPr>
          <a:xfrm>
            <a:off x="5336143" y="1812846"/>
            <a:ext cx="2547461" cy="318492"/>
          </a:xfrm>
          <a:prstGeom prst="rect">
            <a:avLst/>
          </a:prstGeom>
          <a:noFill/>
          <a:ln/>
        </p:spPr>
        <p:txBody>
          <a:bodyPr wrap="none" lIns="0" tIns="0" rIns="0" bIns="0" rtlCol="0" anchor="t"/>
          <a:lstStyle/>
          <a:p>
            <a:pPr marL="0" indent="0" algn="l">
              <a:lnSpc>
                <a:spcPts val="2500"/>
              </a:lnSpc>
              <a:buNone/>
            </a:pPr>
            <a:r>
              <a:rPr lang="en-US" sz="2000" dirty="0">
                <a:solidFill>
                  <a:srgbClr val="404155"/>
                </a:solidFill>
                <a:latin typeface="Corben" pitchFamily="34" charset="0"/>
                <a:ea typeface="Corben" pitchFamily="34" charset="-122"/>
                <a:cs typeface="Corben" pitchFamily="34" charset="-120"/>
              </a:rPr>
              <a:t>Data Preprocessing</a:t>
            </a:r>
            <a:endParaRPr lang="en-US" sz="2000" dirty="0"/>
          </a:p>
        </p:txBody>
      </p:sp>
      <p:sp>
        <p:nvSpPr>
          <p:cNvPr id="11" name="Text 8"/>
          <p:cNvSpPr/>
          <p:nvPr/>
        </p:nvSpPr>
        <p:spPr>
          <a:xfrm>
            <a:off x="5336143" y="2253615"/>
            <a:ext cx="3094792" cy="1956673"/>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Nobile" pitchFamily="34" charset="0"/>
                <a:ea typeface="Nobile" pitchFamily="34" charset="-122"/>
                <a:cs typeface="Nobile" pitchFamily="34" charset="-120"/>
              </a:rPr>
              <a:t>Clean and preprocess the dataset, including handling missing values and standardizing features to prepare the data for model training.</a:t>
            </a:r>
            <a:endParaRPr lang="en-US" sz="1600" dirty="0"/>
          </a:p>
        </p:txBody>
      </p:sp>
      <p:sp>
        <p:nvSpPr>
          <p:cNvPr id="12" name="Shape 9"/>
          <p:cNvSpPr/>
          <p:nvPr/>
        </p:nvSpPr>
        <p:spPr>
          <a:xfrm>
            <a:off x="713184" y="4961692"/>
            <a:ext cx="458510" cy="458510"/>
          </a:xfrm>
          <a:prstGeom prst="roundRect">
            <a:avLst>
              <a:gd name="adj" fmla="val 18668"/>
            </a:avLst>
          </a:prstGeom>
          <a:solidFill>
            <a:srgbClr val="D2D9F9"/>
          </a:solidFill>
          <a:ln w="7620">
            <a:solidFill>
              <a:srgbClr val="B8BFDF"/>
            </a:solidFill>
            <a:prstDash val="solid"/>
          </a:ln>
        </p:spPr>
      </p:sp>
      <p:sp>
        <p:nvSpPr>
          <p:cNvPr id="13" name="Text 10"/>
          <p:cNvSpPr/>
          <p:nvPr/>
        </p:nvSpPr>
        <p:spPr>
          <a:xfrm>
            <a:off x="789563" y="4999851"/>
            <a:ext cx="305633" cy="382072"/>
          </a:xfrm>
          <a:prstGeom prst="rect">
            <a:avLst/>
          </a:prstGeom>
          <a:noFill/>
          <a:ln/>
        </p:spPr>
        <p:txBody>
          <a:bodyPr wrap="none" lIns="0" tIns="0" rIns="0" bIns="0" rtlCol="0" anchor="t"/>
          <a:lstStyle/>
          <a:p>
            <a:pPr marL="0" indent="0" algn="ctr">
              <a:lnSpc>
                <a:spcPts val="2400"/>
              </a:lnSpc>
              <a:buNone/>
            </a:pPr>
            <a:r>
              <a:rPr lang="en-US" sz="2400" dirty="0">
                <a:solidFill>
                  <a:srgbClr val="404155"/>
                </a:solidFill>
                <a:latin typeface="Corben" pitchFamily="34" charset="0"/>
                <a:ea typeface="Corben" pitchFamily="34" charset="-122"/>
                <a:cs typeface="Corben" pitchFamily="34" charset="-120"/>
              </a:rPr>
              <a:t>3</a:t>
            </a:r>
            <a:endParaRPr lang="en-US" sz="2400" dirty="0"/>
          </a:p>
        </p:txBody>
      </p:sp>
      <p:sp>
        <p:nvSpPr>
          <p:cNvPr id="14" name="Text 11"/>
          <p:cNvSpPr/>
          <p:nvPr/>
        </p:nvSpPr>
        <p:spPr>
          <a:xfrm>
            <a:off x="1375410" y="4961692"/>
            <a:ext cx="2706529" cy="318492"/>
          </a:xfrm>
          <a:prstGeom prst="rect">
            <a:avLst/>
          </a:prstGeom>
          <a:noFill/>
          <a:ln/>
        </p:spPr>
        <p:txBody>
          <a:bodyPr wrap="none" lIns="0" tIns="0" rIns="0" bIns="0" rtlCol="0" anchor="t"/>
          <a:lstStyle/>
          <a:p>
            <a:pPr marL="0" indent="0" algn="l">
              <a:lnSpc>
                <a:spcPts val="2500"/>
              </a:lnSpc>
              <a:buNone/>
            </a:pPr>
            <a:r>
              <a:rPr lang="en-US" sz="2000" dirty="0">
                <a:solidFill>
                  <a:srgbClr val="404155"/>
                </a:solidFill>
                <a:latin typeface="Corben" pitchFamily="34" charset="0"/>
                <a:ea typeface="Corben" pitchFamily="34" charset="-122"/>
                <a:cs typeface="Corben" pitchFamily="34" charset="-120"/>
              </a:rPr>
              <a:t>Model Implementation</a:t>
            </a:r>
            <a:endParaRPr lang="en-US" sz="2000" dirty="0"/>
          </a:p>
        </p:txBody>
      </p:sp>
      <p:sp>
        <p:nvSpPr>
          <p:cNvPr id="15" name="Text 12"/>
          <p:cNvSpPr/>
          <p:nvPr/>
        </p:nvSpPr>
        <p:spPr>
          <a:xfrm>
            <a:off x="1375410" y="5402461"/>
            <a:ext cx="7055406" cy="652224"/>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Nobile" pitchFamily="34" charset="0"/>
                <a:ea typeface="Nobile" pitchFamily="34" charset="-122"/>
                <a:cs typeface="Nobile" pitchFamily="34" charset="-120"/>
              </a:rPr>
              <a:t>Implement the Logistic Regression algorithm from scratch, including functions for computing the sigmoid, cost, and gradients.</a:t>
            </a:r>
            <a:endParaRPr lang="en-US" sz="1600" dirty="0"/>
          </a:p>
        </p:txBody>
      </p:sp>
      <p:sp>
        <p:nvSpPr>
          <p:cNvPr id="16" name="Text 13"/>
          <p:cNvSpPr/>
          <p:nvPr/>
        </p:nvSpPr>
        <p:spPr>
          <a:xfrm>
            <a:off x="713184" y="6283881"/>
            <a:ext cx="7717631" cy="1304449"/>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Nobile" pitchFamily="34" charset="0"/>
                <a:ea typeface="Nobile" pitchFamily="34" charset="-122"/>
                <a:cs typeface="Nobile" pitchFamily="34" charset="-120"/>
              </a:rPr>
              <a:t>The project serves as a comprehensive learning exercise to understand the Logistic Regression algorithm and its application in a real-world scenario. It also lays the groundwork for exploring more advanced machine learning techniques in the future.</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0894" y="723543"/>
            <a:ext cx="7715012" cy="1275874"/>
          </a:xfrm>
          <a:prstGeom prst="rect">
            <a:avLst/>
          </a:prstGeom>
          <a:noFill/>
          <a:ln/>
        </p:spPr>
        <p:txBody>
          <a:bodyPr wrap="square" lIns="0" tIns="0" rIns="0" bIns="0" rtlCol="0" anchor="t"/>
          <a:lstStyle/>
          <a:p>
            <a:pPr marL="0" indent="0" algn="l">
              <a:lnSpc>
                <a:spcPts val="5000"/>
              </a:lnSpc>
              <a:buNone/>
            </a:pPr>
            <a:r>
              <a:rPr lang="en-US" sz="4000" dirty="0">
                <a:solidFill>
                  <a:srgbClr val="1B1B27"/>
                </a:solidFill>
                <a:latin typeface="Corben" pitchFamily="34" charset="0"/>
                <a:ea typeface="Corben" pitchFamily="34" charset="-122"/>
                <a:cs typeface="Corben" pitchFamily="34" charset="-120"/>
              </a:rPr>
              <a:t>Literature Review: AI in Breast Cancer Diagnosis</a:t>
            </a:r>
            <a:endParaRPr lang="en-US" sz="4000" dirty="0"/>
          </a:p>
        </p:txBody>
      </p:sp>
      <p:sp>
        <p:nvSpPr>
          <p:cNvPr id="4" name="Shape 1"/>
          <p:cNvSpPr/>
          <p:nvPr/>
        </p:nvSpPr>
        <p:spPr>
          <a:xfrm>
            <a:off x="6200894" y="2305526"/>
            <a:ext cx="3755469" cy="3151584"/>
          </a:xfrm>
          <a:prstGeom prst="roundRect">
            <a:avLst>
              <a:gd name="adj" fmla="val 2721"/>
            </a:avLst>
          </a:prstGeom>
          <a:solidFill>
            <a:srgbClr val="D2D9F9"/>
          </a:solidFill>
          <a:ln w="7620">
            <a:solidFill>
              <a:srgbClr val="B8BFDF"/>
            </a:solidFill>
            <a:prstDash val="solid"/>
          </a:ln>
        </p:spPr>
      </p:sp>
      <p:sp>
        <p:nvSpPr>
          <p:cNvPr id="5" name="Text 2"/>
          <p:cNvSpPr/>
          <p:nvPr/>
        </p:nvSpPr>
        <p:spPr>
          <a:xfrm>
            <a:off x="6412587" y="2517219"/>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404155"/>
                </a:solidFill>
                <a:latin typeface="Corben" pitchFamily="34" charset="0"/>
                <a:ea typeface="Corben" pitchFamily="34" charset="-122"/>
                <a:cs typeface="Corben" pitchFamily="34" charset="-120"/>
              </a:rPr>
              <a:t>Early AI Models</a:t>
            </a:r>
            <a:endParaRPr lang="en-US" sz="2000" dirty="0"/>
          </a:p>
        </p:txBody>
      </p:sp>
      <p:sp>
        <p:nvSpPr>
          <p:cNvPr id="6" name="Text 3"/>
          <p:cNvSpPr/>
          <p:nvPr/>
        </p:nvSpPr>
        <p:spPr>
          <a:xfrm>
            <a:off x="6412587" y="2958465"/>
            <a:ext cx="3332083" cy="2286953"/>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Nobile" pitchFamily="34" charset="0"/>
                <a:ea typeface="Nobile" pitchFamily="34" charset="-122"/>
                <a:cs typeface="Nobile" pitchFamily="34" charset="-120"/>
              </a:rPr>
              <a:t>Early models included decision trees and linear discriminant analysis. Logistic Regression emerged due to its ability to deliver probabilistic outputs, critical for estimating malignancy likelihood.</a:t>
            </a:r>
            <a:endParaRPr lang="en-US" sz="1600" dirty="0"/>
          </a:p>
        </p:txBody>
      </p:sp>
      <p:sp>
        <p:nvSpPr>
          <p:cNvPr id="7" name="Shape 4"/>
          <p:cNvSpPr/>
          <p:nvPr/>
        </p:nvSpPr>
        <p:spPr>
          <a:xfrm>
            <a:off x="10160437" y="2305526"/>
            <a:ext cx="3755469" cy="3151584"/>
          </a:xfrm>
          <a:prstGeom prst="roundRect">
            <a:avLst>
              <a:gd name="adj" fmla="val 2721"/>
            </a:avLst>
          </a:prstGeom>
          <a:solidFill>
            <a:srgbClr val="D2D9F9"/>
          </a:solidFill>
          <a:ln w="7620">
            <a:solidFill>
              <a:srgbClr val="B8BFDF"/>
            </a:solidFill>
            <a:prstDash val="solid"/>
          </a:ln>
        </p:spPr>
      </p:sp>
      <p:sp>
        <p:nvSpPr>
          <p:cNvPr id="8" name="Text 5"/>
          <p:cNvSpPr/>
          <p:nvPr/>
        </p:nvSpPr>
        <p:spPr>
          <a:xfrm>
            <a:off x="10372130" y="2517219"/>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404155"/>
                </a:solidFill>
                <a:latin typeface="Corben" pitchFamily="34" charset="0"/>
                <a:ea typeface="Corben" pitchFamily="34" charset="-122"/>
                <a:cs typeface="Corben" pitchFamily="34" charset="-120"/>
              </a:rPr>
              <a:t>Supervised Learning</a:t>
            </a:r>
            <a:endParaRPr lang="en-US" sz="2000" dirty="0"/>
          </a:p>
        </p:txBody>
      </p:sp>
      <p:sp>
        <p:nvSpPr>
          <p:cNvPr id="9" name="Text 6"/>
          <p:cNvSpPr/>
          <p:nvPr/>
        </p:nvSpPr>
        <p:spPr>
          <a:xfrm>
            <a:off x="10372130" y="2958465"/>
            <a:ext cx="3332083" cy="1960245"/>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Nobile" pitchFamily="34" charset="0"/>
                <a:ea typeface="Nobile" pitchFamily="34" charset="-122"/>
                <a:cs typeface="Nobile" pitchFamily="34" charset="-120"/>
              </a:rPr>
              <a:t>Supervised learning techniques such as Support Vector Machines and Neural Networks have been used for tumor classification, offering trade-offs in accuracy and interpretability.</a:t>
            </a:r>
            <a:endParaRPr lang="en-US" sz="1600" dirty="0"/>
          </a:p>
        </p:txBody>
      </p:sp>
      <p:sp>
        <p:nvSpPr>
          <p:cNvPr id="10" name="Shape 7"/>
          <p:cNvSpPr/>
          <p:nvPr/>
        </p:nvSpPr>
        <p:spPr>
          <a:xfrm>
            <a:off x="6200894" y="5661184"/>
            <a:ext cx="7715012" cy="1844754"/>
          </a:xfrm>
          <a:prstGeom prst="roundRect">
            <a:avLst>
              <a:gd name="adj" fmla="val 4648"/>
            </a:avLst>
          </a:prstGeom>
          <a:solidFill>
            <a:srgbClr val="D2D9F9"/>
          </a:solidFill>
          <a:ln w="7620">
            <a:solidFill>
              <a:srgbClr val="B8BFDF"/>
            </a:solidFill>
            <a:prstDash val="solid"/>
          </a:ln>
        </p:spPr>
      </p:sp>
      <p:sp>
        <p:nvSpPr>
          <p:cNvPr id="11" name="Text 8"/>
          <p:cNvSpPr/>
          <p:nvPr/>
        </p:nvSpPr>
        <p:spPr>
          <a:xfrm>
            <a:off x="6412587" y="5872877"/>
            <a:ext cx="3357920" cy="318849"/>
          </a:xfrm>
          <a:prstGeom prst="rect">
            <a:avLst/>
          </a:prstGeom>
          <a:noFill/>
          <a:ln/>
        </p:spPr>
        <p:txBody>
          <a:bodyPr wrap="none" lIns="0" tIns="0" rIns="0" bIns="0" rtlCol="0" anchor="t"/>
          <a:lstStyle/>
          <a:p>
            <a:pPr marL="0" indent="0" algn="l">
              <a:lnSpc>
                <a:spcPts val="2500"/>
              </a:lnSpc>
              <a:buNone/>
            </a:pPr>
            <a:r>
              <a:rPr lang="en-US" sz="2000" dirty="0">
                <a:solidFill>
                  <a:srgbClr val="404155"/>
                </a:solidFill>
                <a:latin typeface="Corben" pitchFamily="34" charset="0"/>
                <a:ea typeface="Corben" pitchFamily="34" charset="-122"/>
                <a:cs typeface="Corben" pitchFamily="34" charset="-120"/>
              </a:rPr>
              <a:t>Interpretability vs. Accuracy</a:t>
            </a:r>
            <a:endParaRPr lang="en-US" sz="2000" dirty="0"/>
          </a:p>
        </p:txBody>
      </p:sp>
      <p:sp>
        <p:nvSpPr>
          <p:cNvPr id="12" name="Text 9"/>
          <p:cNvSpPr/>
          <p:nvPr/>
        </p:nvSpPr>
        <p:spPr>
          <a:xfrm>
            <a:off x="6412587" y="6314123"/>
            <a:ext cx="7291626" cy="980123"/>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Nobile" pitchFamily="34" charset="0"/>
                <a:ea typeface="Nobile" pitchFamily="34" charset="-122"/>
                <a:cs typeface="Nobile" pitchFamily="34" charset="-120"/>
              </a:rPr>
              <a:t>Balancing accuracy with interpretability is a fundamental challenge. Logistic Regression remains a gold standard due to its clear feature importance and computational efficiency.</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4260" y="585311"/>
            <a:ext cx="7655481" cy="1328976"/>
          </a:xfrm>
          <a:prstGeom prst="rect">
            <a:avLst/>
          </a:prstGeom>
          <a:noFill/>
          <a:ln/>
        </p:spPr>
        <p:txBody>
          <a:bodyPr wrap="square" lIns="0" tIns="0" rIns="0" bIns="0" rtlCol="0" anchor="t"/>
          <a:lstStyle/>
          <a:p>
            <a:pPr marL="0" indent="0" algn="l">
              <a:lnSpc>
                <a:spcPts val="5200"/>
              </a:lnSpc>
              <a:buNone/>
            </a:pPr>
            <a:r>
              <a:rPr lang="en-US" sz="4150" dirty="0">
                <a:solidFill>
                  <a:srgbClr val="1B1B27"/>
                </a:solidFill>
                <a:latin typeface="Corben" pitchFamily="34" charset="0"/>
                <a:ea typeface="Corben" pitchFamily="34" charset="-122"/>
                <a:cs typeface="Corben" pitchFamily="34" charset="-120"/>
              </a:rPr>
              <a:t>Enhancements to Logistic Regression</a:t>
            </a:r>
            <a:endParaRPr lang="en-US" sz="4150" dirty="0"/>
          </a:p>
        </p:txBody>
      </p:sp>
      <p:pic>
        <p:nvPicPr>
          <p:cNvPr id="4" name="Image 1" descr="preencoded.png"/>
          <p:cNvPicPr>
            <a:picLocks noChangeAspect="1"/>
          </p:cNvPicPr>
          <p:nvPr/>
        </p:nvPicPr>
        <p:blipFill>
          <a:blip r:embed="rId4"/>
          <a:stretch>
            <a:fillRect/>
          </a:stretch>
        </p:blipFill>
        <p:spPr>
          <a:xfrm>
            <a:off x="744260" y="2233255"/>
            <a:ext cx="1063228" cy="1905595"/>
          </a:xfrm>
          <a:prstGeom prst="rect">
            <a:avLst/>
          </a:prstGeom>
        </p:spPr>
      </p:pic>
      <p:sp>
        <p:nvSpPr>
          <p:cNvPr id="5" name="Text 1"/>
          <p:cNvSpPr/>
          <p:nvPr/>
        </p:nvSpPr>
        <p:spPr>
          <a:xfrm>
            <a:off x="2126456" y="2445901"/>
            <a:ext cx="3995618" cy="332303"/>
          </a:xfrm>
          <a:prstGeom prst="rect">
            <a:avLst/>
          </a:prstGeom>
          <a:noFill/>
          <a:ln/>
        </p:spPr>
        <p:txBody>
          <a:bodyPr wrap="none" lIns="0" tIns="0" rIns="0" bIns="0" rtlCol="0" anchor="t"/>
          <a:lstStyle/>
          <a:p>
            <a:pPr marL="0" indent="0" algn="l">
              <a:lnSpc>
                <a:spcPts val="2600"/>
              </a:lnSpc>
              <a:buNone/>
            </a:pPr>
            <a:r>
              <a:rPr lang="en-US" sz="2050" dirty="0">
                <a:solidFill>
                  <a:srgbClr val="404155"/>
                </a:solidFill>
                <a:latin typeface="Corben" pitchFamily="34" charset="0"/>
                <a:ea typeface="Corben" pitchFamily="34" charset="-122"/>
                <a:cs typeface="Corben" pitchFamily="34" charset="-120"/>
              </a:rPr>
              <a:t>Regularized Logistic Regression</a:t>
            </a:r>
            <a:endParaRPr lang="en-US" sz="2050" dirty="0"/>
          </a:p>
        </p:txBody>
      </p:sp>
      <p:sp>
        <p:nvSpPr>
          <p:cNvPr id="6" name="Text 2"/>
          <p:cNvSpPr/>
          <p:nvPr/>
        </p:nvSpPr>
        <p:spPr>
          <a:xfrm>
            <a:off x="2126456" y="2905720"/>
            <a:ext cx="6273284" cy="1020485"/>
          </a:xfrm>
          <a:prstGeom prst="rect">
            <a:avLst/>
          </a:prstGeom>
          <a:noFill/>
          <a:ln/>
        </p:spPr>
        <p:txBody>
          <a:bodyPr wrap="square" lIns="0" tIns="0" rIns="0" bIns="0" rtlCol="0" anchor="t"/>
          <a:lstStyle/>
          <a:p>
            <a:pPr marL="0" indent="0" algn="l">
              <a:lnSpc>
                <a:spcPts val="2650"/>
              </a:lnSpc>
              <a:buNone/>
            </a:pPr>
            <a:r>
              <a:rPr lang="en-US" sz="1650" dirty="0">
                <a:solidFill>
                  <a:srgbClr val="404155"/>
                </a:solidFill>
                <a:latin typeface="Nobile" pitchFamily="34" charset="0"/>
                <a:ea typeface="Nobile" pitchFamily="34" charset="-122"/>
                <a:cs typeface="Nobile" pitchFamily="34" charset="-120"/>
              </a:rPr>
              <a:t>L1 (Lasso) facilitates feature selection. L2 (Ridge) mitigates overfitting. Elastic Net combines L1 and L2 for a versatile enhancement.</a:t>
            </a:r>
            <a:endParaRPr lang="en-US" sz="1650" dirty="0"/>
          </a:p>
        </p:txBody>
      </p:sp>
      <p:pic>
        <p:nvPicPr>
          <p:cNvPr id="7" name="Image 2" descr="preencoded.png"/>
          <p:cNvPicPr>
            <a:picLocks noChangeAspect="1"/>
          </p:cNvPicPr>
          <p:nvPr/>
        </p:nvPicPr>
        <p:blipFill>
          <a:blip r:embed="rId5"/>
          <a:stretch>
            <a:fillRect/>
          </a:stretch>
        </p:blipFill>
        <p:spPr>
          <a:xfrm>
            <a:off x="744260" y="4138851"/>
            <a:ext cx="1063228" cy="2245757"/>
          </a:xfrm>
          <a:prstGeom prst="rect">
            <a:avLst/>
          </a:prstGeom>
        </p:spPr>
      </p:pic>
      <p:sp>
        <p:nvSpPr>
          <p:cNvPr id="8" name="Text 3"/>
          <p:cNvSpPr/>
          <p:nvPr/>
        </p:nvSpPr>
        <p:spPr>
          <a:xfrm>
            <a:off x="2126456" y="4351496"/>
            <a:ext cx="2658070" cy="332303"/>
          </a:xfrm>
          <a:prstGeom prst="rect">
            <a:avLst/>
          </a:prstGeom>
          <a:noFill/>
          <a:ln/>
        </p:spPr>
        <p:txBody>
          <a:bodyPr wrap="none" lIns="0" tIns="0" rIns="0" bIns="0" rtlCol="0" anchor="t"/>
          <a:lstStyle/>
          <a:p>
            <a:pPr marL="0" indent="0" algn="l">
              <a:lnSpc>
                <a:spcPts val="2600"/>
              </a:lnSpc>
              <a:buNone/>
            </a:pPr>
            <a:r>
              <a:rPr lang="en-US" sz="2050" dirty="0">
                <a:solidFill>
                  <a:srgbClr val="404155"/>
                </a:solidFill>
                <a:latin typeface="Corben" pitchFamily="34" charset="0"/>
                <a:ea typeface="Corben" pitchFamily="34" charset="-122"/>
                <a:cs typeface="Corben" pitchFamily="34" charset="-120"/>
              </a:rPr>
              <a:t>Feature Selection</a:t>
            </a:r>
            <a:endParaRPr lang="en-US" sz="2050" dirty="0"/>
          </a:p>
        </p:txBody>
      </p:sp>
      <p:sp>
        <p:nvSpPr>
          <p:cNvPr id="9" name="Text 4"/>
          <p:cNvSpPr/>
          <p:nvPr/>
        </p:nvSpPr>
        <p:spPr>
          <a:xfrm>
            <a:off x="2126456" y="4811316"/>
            <a:ext cx="6273284" cy="1360646"/>
          </a:xfrm>
          <a:prstGeom prst="rect">
            <a:avLst/>
          </a:prstGeom>
          <a:noFill/>
          <a:ln/>
        </p:spPr>
        <p:txBody>
          <a:bodyPr wrap="square" lIns="0" tIns="0" rIns="0" bIns="0" rtlCol="0" anchor="t"/>
          <a:lstStyle/>
          <a:p>
            <a:pPr marL="0" indent="0" algn="l">
              <a:lnSpc>
                <a:spcPts val="2650"/>
              </a:lnSpc>
              <a:buNone/>
            </a:pPr>
            <a:r>
              <a:rPr lang="en-US" sz="1650" dirty="0">
                <a:solidFill>
                  <a:srgbClr val="404155"/>
                </a:solidFill>
                <a:latin typeface="Nobile" pitchFamily="34" charset="0"/>
                <a:ea typeface="Nobile" pitchFamily="34" charset="-122"/>
                <a:cs typeface="Nobile" pitchFamily="34" charset="-120"/>
              </a:rPr>
              <a:t>Recursive Feature Elimination iteratively removes insignificant features. Principal Component Analysis reduces dimensionality. Mutual Information Selection prioritizes informative features.</a:t>
            </a:r>
            <a:endParaRPr lang="en-US" sz="1650" dirty="0"/>
          </a:p>
        </p:txBody>
      </p:sp>
      <p:sp>
        <p:nvSpPr>
          <p:cNvPr id="10" name="Text 5"/>
          <p:cNvSpPr/>
          <p:nvPr/>
        </p:nvSpPr>
        <p:spPr>
          <a:xfrm>
            <a:off x="744260" y="6623804"/>
            <a:ext cx="7655481" cy="1020485"/>
          </a:xfrm>
          <a:prstGeom prst="rect">
            <a:avLst/>
          </a:prstGeom>
          <a:noFill/>
          <a:ln/>
        </p:spPr>
        <p:txBody>
          <a:bodyPr wrap="square" lIns="0" tIns="0" rIns="0" bIns="0" rtlCol="0" anchor="t"/>
          <a:lstStyle/>
          <a:p>
            <a:pPr marL="0" indent="0" algn="l">
              <a:lnSpc>
                <a:spcPts val="2650"/>
              </a:lnSpc>
              <a:buNone/>
            </a:pPr>
            <a:r>
              <a:rPr lang="en-US" sz="1650" dirty="0">
                <a:solidFill>
                  <a:srgbClr val="404155"/>
                </a:solidFill>
                <a:latin typeface="Nobile" pitchFamily="34" charset="0"/>
                <a:ea typeface="Nobile" pitchFamily="34" charset="-122"/>
                <a:cs typeface="Nobile" pitchFamily="34" charset="-120"/>
              </a:rPr>
              <a:t>These techniques enable LR to compete with more complex models while maintaining its core advantages, making it a robust option for medical diagnostics.</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1016" y="578406"/>
            <a:ext cx="7674769" cy="1312069"/>
          </a:xfrm>
          <a:prstGeom prst="rect">
            <a:avLst/>
          </a:prstGeom>
          <a:noFill/>
          <a:ln/>
        </p:spPr>
        <p:txBody>
          <a:bodyPr wrap="square" lIns="0" tIns="0" rIns="0" bIns="0" rtlCol="0" anchor="t"/>
          <a:lstStyle/>
          <a:p>
            <a:pPr marL="0" indent="0" algn="l">
              <a:lnSpc>
                <a:spcPts val="5150"/>
              </a:lnSpc>
              <a:buNone/>
            </a:pPr>
            <a:r>
              <a:rPr lang="en-US" sz="4100" dirty="0">
                <a:solidFill>
                  <a:srgbClr val="1B1B27"/>
                </a:solidFill>
                <a:latin typeface="Corben" pitchFamily="34" charset="0"/>
                <a:ea typeface="Corben" pitchFamily="34" charset="-122"/>
                <a:cs typeface="Corben" pitchFamily="34" charset="-120"/>
              </a:rPr>
              <a:t>Gaps in Current AI Applications</a:t>
            </a:r>
            <a:endParaRPr lang="en-US" sz="4100" dirty="0"/>
          </a:p>
        </p:txBody>
      </p:sp>
      <p:pic>
        <p:nvPicPr>
          <p:cNvPr id="4" name="Image 1" descr="preencoded.png"/>
          <p:cNvPicPr>
            <a:picLocks noChangeAspect="1"/>
          </p:cNvPicPr>
          <p:nvPr/>
        </p:nvPicPr>
        <p:blipFill>
          <a:blip r:embed="rId4"/>
          <a:stretch>
            <a:fillRect/>
          </a:stretch>
        </p:blipFill>
        <p:spPr>
          <a:xfrm>
            <a:off x="6221016" y="2205276"/>
            <a:ext cx="524708" cy="524708"/>
          </a:xfrm>
          <a:prstGeom prst="rect">
            <a:avLst/>
          </a:prstGeom>
        </p:spPr>
      </p:pic>
      <p:sp>
        <p:nvSpPr>
          <p:cNvPr id="5" name="Text 1"/>
          <p:cNvSpPr/>
          <p:nvPr/>
        </p:nvSpPr>
        <p:spPr>
          <a:xfrm>
            <a:off x="6221016" y="2939891"/>
            <a:ext cx="2348389" cy="656034"/>
          </a:xfrm>
          <a:prstGeom prst="rect">
            <a:avLst/>
          </a:prstGeom>
          <a:noFill/>
          <a:ln/>
        </p:spPr>
        <p:txBody>
          <a:bodyPr wrap="square" lIns="0" tIns="0" rIns="0" bIns="0" rtlCol="0" anchor="t"/>
          <a:lstStyle/>
          <a:p>
            <a:pPr marL="0" indent="0" algn="l">
              <a:lnSpc>
                <a:spcPts val="2550"/>
              </a:lnSpc>
              <a:buNone/>
            </a:pPr>
            <a:r>
              <a:rPr lang="en-US" sz="2050" dirty="0">
                <a:solidFill>
                  <a:srgbClr val="404155"/>
                </a:solidFill>
                <a:latin typeface="Corben" pitchFamily="34" charset="0"/>
                <a:ea typeface="Corben" pitchFamily="34" charset="-122"/>
                <a:cs typeface="Corben" pitchFamily="34" charset="-120"/>
              </a:rPr>
              <a:t>Over-reliance on Accuracy</a:t>
            </a:r>
            <a:endParaRPr lang="en-US" sz="2050" dirty="0"/>
          </a:p>
        </p:txBody>
      </p:sp>
      <p:sp>
        <p:nvSpPr>
          <p:cNvPr id="6" name="Text 2"/>
          <p:cNvSpPr/>
          <p:nvPr/>
        </p:nvSpPr>
        <p:spPr>
          <a:xfrm>
            <a:off x="6221016" y="3721775"/>
            <a:ext cx="2348389" cy="2350294"/>
          </a:xfrm>
          <a:prstGeom prst="rect">
            <a:avLst/>
          </a:prstGeom>
          <a:noFill/>
          <a:ln/>
        </p:spPr>
        <p:txBody>
          <a:bodyPr wrap="square" lIns="0" tIns="0" rIns="0" bIns="0" rtlCol="0" anchor="t"/>
          <a:lstStyle/>
          <a:p>
            <a:pPr marL="0" indent="0" algn="l">
              <a:lnSpc>
                <a:spcPts val="2600"/>
              </a:lnSpc>
              <a:buNone/>
            </a:pPr>
            <a:r>
              <a:rPr lang="en-US" sz="1650" dirty="0">
                <a:solidFill>
                  <a:srgbClr val="404155"/>
                </a:solidFill>
                <a:latin typeface="Nobile" pitchFamily="34" charset="0"/>
                <a:ea typeface="Nobile" pitchFamily="34" charset="-122"/>
                <a:cs typeface="Nobile" pitchFamily="34" charset="-120"/>
              </a:rPr>
              <a:t>Many studies emphasize accuracy over precision and recall, which are vital in medical contexts to minimize false negatives.</a:t>
            </a:r>
            <a:endParaRPr lang="en-US" sz="1650" dirty="0"/>
          </a:p>
        </p:txBody>
      </p:sp>
      <p:pic>
        <p:nvPicPr>
          <p:cNvPr id="7" name="Image 2" descr="preencoded.png"/>
          <p:cNvPicPr>
            <a:picLocks noChangeAspect="1"/>
          </p:cNvPicPr>
          <p:nvPr/>
        </p:nvPicPr>
        <p:blipFill>
          <a:blip r:embed="rId5"/>
          <a:stretch>
            <a:fillRect/>
          </a:stretch>
        </p:blipFill>
        <p:spPr>
          <a:xfrm>
            <a:off x="8884206" y="2205276"/>
            <a:ext cx="524708" cy="524708"/>
          </a:xfrm>
          <a:prstGeom prst="rect">
            <a:avLst/>
          </a:prstGeom>
        </p:spPr>
      </p:pic>
      <p:sp>
        <p:nvSpPr>
          <p:cNvPr id="8" name="Text 3"/>
          <p:cNvSpPr/>
          <p:nvPr/>
        </p:nvSpPr>
        <p:spPr>
          <a:xfrm>
            <a:off x="8884206" y="2939891"/>
            <a:ext cx="2348389" cy="656034"/>
          </a:xfrm>
          <a:prstGeom prst="rect">
            <a:avLst/>
          </a:prstGeom>
          <a:noFill/>
          <a:ln/>
        </p:spPr>
        <p:txBody>
          <a:bodyPr wrap="square" lIns="0" tIns="0" rIns="0" bIns="0" rtlCol="0" anchor="t"/>
          <a:lstStyle/>
          <a:p>
            <a:pPr marL="0" indent="0" algn="l">
              <a:lnSpc>
                <a:spcPts val="2550"/>
              </a:lnSpc>
              <a:buNone/>
            </a:pPr>
            <a:r>
              <a:rPr lang="en-US" sz="2050" dirty="0">
                <a:solidFill>
                  <a:srgbClr val="404155"/>
                </a:solidFill>
                <a:latin typeface="Corben" pitchFamily="34" charset="0"/>
                <a:ea typeface="Corben" pitchFamily="34" charset="-122"/>
                <a:cs typeface="Corben" pitchFamily="34" charset="-120"/>
              </a:rPr>
              <a:t>Limited Interpretability</a:t>
            </a:r>
            <a:endParaRPr lang="en-US" sz="2050" dirty="0"/>
          </a:p>
        </p:txBody>
      </p:sp>
      <p:sp>
        <p:nvSpPr>
          <p:cNvPr id="9" name="Text 4"/>
          <p:cNvSpPr/>
          <p:nvPr/>
        </p:nvSpPr>
        <p:spPr>
          <a:xfrm>
            <a:off x="8884206" y="3721775"/>
            <a:ext cx="2348389" cy="2350294"/>
          </a:xfrm>
          <a:prstGeom prst="rect">
            <a:avLst/>
          </a:prstGeom>
          <a:noFill/>
          <a:ln/>
        </p:spPr>
        <p:txBody>
          <a:bodyPr wrap="square" lIns="0" tIns="0" rIns="0" bIns="0" rtlCol="0" anchor="t"/>
          <a:lstStyle/>
          <a:p>
            <a:pPr marL="0" indent="0" algn="l">
              <a:lnSpc>
                <a:spcPts val="2600"/>
              </a:lnSpc>
              <a:buNone/>
            </a:pPr>
            <a:r>
              <a:rPr lang="en-US" sz="1650" dirty="0">
                <a:solidFill>
                  <a:srgbClr val="404155"/>
                </a:solidFill>
                <a:latin typeface="Nobile" pitchFamily="34" charset="0"/>
                <a:ea typeface="Nobile" pitchFamily="34" charset="-122"/>
                <a:cs typeface="Nobile" pitchFamily="34" charset="-120"/>
              </a:rPr>
              <a:t>Advanced models often lack transparency, impeding their integration into clinical decision-making workflows.</a:t>
            </a:r>
            <a:endParaRPr lang="en-US" sz="1650" dirty="0"/>
          </a:p>
        </p:txBody>
      </p:sp>
      <p:pic>
        <p:nvPicPr>
          <p:cNvPr id="10" name="Image 3" descr="preencoded.png"/>
          <p:cNvPicPr>
            <a:picLocks noChangeAspect="1"/>
          </p:cNvPicPr>
          <p:nvPr/>
        </p:nvPicPr>
        <p:blipFill>
          <a:blip r:embed="rId6"/>
          <a:stretch>
            <a:fillRect/>
          </a:stretch>
        </p:blipFill>
        <p:spPr>
          <a:xfrm>
            <a:off x="11547396" y="2205276"/>
            <a:ext cx="524708" cy="524708"/>
          </a:xfrm>
          <a:prstGeom prst="rect">
            <a:avLst/>
          </a:prstGeom>
        </p:spPr>
      </p:pic>
      <p:sp>
        <p:nvSpPr>
          <p:cNvPr id="11" name="Text 5"/>
          <p:cNvSpPr/>
          <p:nvPr/>
        </p:nvSpPr>
        <p:spPr>
          <a:xfrm>
            <a:off x="11547396" y="2939891"/>
            <a:ext cx="2348389" cy="656034"/>
          </a:xfrm>
          <a:prstGeom prst="rect">
            <a:avLst/>
          </a:prstGeom>
          <a:noFill/>
          <a:ln/>
        </p:spPr>
        <p:txBody>
          <a:bodyPr wrap="square" lIns="0" tIns="0" rIns="0" bIns="0" rtlCol="0" anchor="t"/>
          <a:lstStyle/>
          <a:p>
            <a:pPr marL="0" indent="0" algn="l">
              <a:lnSpc>
                <a:spcPts val="2550"/>
              </a:lnSpc>
              <a:buNone/>
            </a:pPr>
            <a:r>
              <a:rPr lang="en-US" sz="2050" dirty="0">
                <a:solidFill>
                  <a:srgbClr val="404155"/>
                </a:solidFill>
                <a:latin typeface="Corben" pitchFamily="34" charset="0"/>
                <a:ea typeface="Corben" pitchFamily="34" charset="-122"/>
                <a:cs typeface="Corben" pitchFamily="34" charset="-120"/>
              </a:rPr>
              <a:t>Poor Generalization</a:t>
            </a:r>
            <a:endParaRPr lang="en-US" sz="2050" dirty="0"/>
          </a:p>
        </p:txBody>
      </p:sp>
      <p:sp>
        <p:nvSpPr>
          <p:cNvPr id="12" name="Text 6"/>
          <p:cNvSpPr/>
          <p:nvPr/>
        </p:nvSpPr>
        <p:spPr>
          <a:xfrm>
            <a:off x="11547396" y="3721775"/>
            <a:ext cx="2348389" cy="2014538"/>
          </a:xfrm>
          <a:prstGeom prst="rect">
            <a:avLst/>
          </a:prstGeom>
          <a:noFill/>
          <a:ln/>
        </p:spPr>
        <p:txBody>
          <a:bodyPr wrap="square" lIns="0" tIns="0" rIns="0" bIns="0" rtlCol="0" anchor="t"/>
          <a:lstStyle/>
          <a:p>
            <a:pPr marL="0" indent="0" algn="l">
              <a:lnSpc>
                <a:spcPts val="2600"/>
              </a:lnSpc>
              <a:buNone/>
            </a:pPr>
            <a:r>
              <a:rPr lang="en-US" sz="1650" dirty="0">
                <a:solidFill>
                  <a:srgbClr val="404155"/>
                </a:solidFill>
                <a:latin typeface="Nobile" pitchFamily="34" charset="0"/>
                <a:ea typeface="Nobile" pitchFamily="34" charset="-122"/>
                <a:cs typeface="Nobile" pitchFamily="34" charset="-120"/>
              </a:rPr>
              <a:t>Models trained on standardized datasets frequently fail to perform effectively in real-world clinical settings.</a:t>
            </a:r>
            <a:endParaRPr lang="en-US" sz="1650" dirty="0"/>
          </a:p>
        </p:txBody>
      </p:sp>
      <p:sp>
        <p:nvSpPr>
          <p:cNvPr id="13" name="Text 7"/>
          <p:cNvSpPr/>
          <p:nvPr/>
        </p:nvSpPr>
        <p:spPr>
          <a:xfrm>
            <a:off x="6221016" y="6308169"/>
            <a:ext cx="7674769" cy="1343025"/>
          </a:xfrm>
          <a:prstGeom prst="rect">
            <a:avLst/>
          </a:prstGeom>
          <a:noFill/>
          <a:ln/>
        </p:spPr>
        <p:txBody>
          <a:bodyPr wrap="square" lIns="0" tIns="0" rIns="0" bIns="0" rtlCol="0" anchor="t"/>
          <a:lstStyle/>
          <a:p>
            <a:pPr marL="0" indent="0" algn="l">
              <a:lnSpc>
                <a:spcPts val="2600"/>
              </a:lnSpc>
              <a:buNone/>
            </a:pPr>
            <a:r>
              <a:rPr lang="en-US" sz="1650" dirty="0">
                <a:solidFill>
                  <a:srgbClr val="404155"/>
                </a:solidFill>
                <a:latin typeface="Nobile" pitchFamily="34" charset="0"/>
                <a:ea typeface="Nobile" pitchFamily="34" charset="-122"/>
                <a:cs typeface="Nobile" pitchFamily="34" charset="-120"/>
              </a:rPr>
              <a:t>Addressing these gaps is essential to advancing the practical utility of AI in breast cancer detection. The potential of regularized LR models remains underexplored, with insufficient research tailoring these techniques to medical applications.</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851065"/>
            <a:ext cx="8487013"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Corben" pitchFamily="34" charset="0"/>
                <a:ea typeface="Corben" pitchFamily="34" charset="-122"/>
                <a:cs typeface="Corben" pitchFamily="34" charset="-120"/>
              </a:rPr>
              <a:t>Methodology: Dataset Overview</a:t>
            </a:r>
            <a:endParaRPr lang="en-US" sz="4450" dirty="0"/>
          </a:p>
        </p:txBody>
      </p:sp>
      <p:sp>
        <p:nvSpPr>
          <p:cNvPr id="3" name="Text 1"/>
          <p:cNvSpPr/>
          <p:nvPr/>
        </p:nvSpPr>
        <p:spPr>
          <a:xfrm>
            <a:off x="793790" y="312681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Corben" pitchFamily="34" charset="0"/>
                <a:ea typeface="Corben" pitchFamily="34" charset="-122"/>
                <a:cs typeface="Corben" pitchFamily="34" charset="-120"/>
              </a:rPr>
              <a:t>Dataset</a:t>
            </a:r>
            <a:endParaRPr lang="en-US" sz="2200" dirty="0"/>
          </a:p>
        </p:txBody>
      </p:sp>
      <p:sp>
        <p:nvSpPr>
          <p:cNvPr id="4" name="Text 2"/>
          <p:cNvSpPr/>
          <p:nvPr/>
        </p:nvSpPr>
        <p:spPr>
          <a:xfrm>
            <a:off x="793790" y="3707963"/>
            <a:ext cx="6244709" cy="1451610"/>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The Wisconsin Breast Cancer Diagnostic dataset from the UCI Machine Learning Repository contains 569 samples with 32 features each, computed from digitized images of fine needle aspirates of breast masses.</a:t>
            </a:r>
            <a:endParaRPr lang="en-US" sz="1750" dirty="0"/>
          </a:p>
        </p:txBody>
      </p:sp>
      <p:sp>
        <p:nvSpPr>
          <p:cNvPr id="5" name="Text 3"/>
          <p:cNvSpPr/>
          <p:nvPr/>
        </p:nvSpPr>
        <p:spPr>
          <a:xfrm>
            <a:off x="7599521" y="312681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Corben" pitchFamily="34" charset="0"/>
                <a:ea typeface="Corben" pitchFamily="34" charset="-122"/>
                <a:cs typeface="Corben" pitchFamily="34" charset="-120"/>
              </a:rPr>
              <a:t>Key Attributes</a:t>
            </a:r>
            <a:endParaRPr lang="en-US" sz="2200" dirty="0"/>
          </a:p>
        </p:txBody>
      </p:sp>
      <p:sp>
        <p:nvSpPr>
          <p:cNvPr id="6" name="Text 4"/>
          <p:cNvSpPr/>
          <p:nvPr/>
        </p:nvSpPr>
        <p:spPr>
          <a:xfrm>
            <a:off x="7599521" y="370796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Target Variable: Diagnosis (M = malignant, B = benign)</a:t>
            </a:r>
            <a:endParaRPr lang="en-US" sz="1750" dirty="0"/>
          </a:p>
        </p:txBody>
      </p:sp>
      <p:sp>
        <p:nvSpPr>
          <p:cNvPr id="7" name="Text 5"/>
          <p:cNvSpPr/>
          <p:nvPr/>
        </p:nvSpPr>
        <p:spPr>
          <a:xfrm>
            <a:off x="7599521" y="415016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Features: 30 real-valued features</a:t>
            </a:r>
            <a:endParaRPr lang="en-US" sz="1750" dirty="0"/>
          </a:p>
        </p:txBody>
      </p:sp>
      <p:sp>
        <p:nvSpPr>
          <p:cNvPr id="8" name="Text 6"/>
          <p:cNvSpPr/>
          <p:nvPr/>
        </p:nvSpPr>
        <p:spPr>
          <a:xfrm>
            <a:off x="7599521" y="4592360"/>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Class Distribution: 357 benign (62.7%) and 212 malignant (37.3%) cases</a:t>
            </a:r>
            <a:endParaRPr lang="en-US" sz="1750" dirty="0"/>
          </a:p>
        </p:txBody>
      </p:sp>
      <p:sp>
        <p:nvSpPr>
          <p:cNvPr id="9" name="Text 7"/>
          <p:cNvSpPr/>
          <p:nvPr/>
        </p:nvSpPr>
        <p:spPr>
          <a:xfrm>
            <a:off x="793790" y="565261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The dataset is well-suited for binary classification tasks, making it ideal for implementing and evaluating Logistic Regression.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4586" y="1033582"/>
            <a:ext cx="7092553" cy="650200"/>
          </a:xfrm>
          <a:prstGeom prst="rect">
            <a:avLst/>
          </a:prstGeom>
          <a:noFill/>
          <a:ln/>
        </p:spPr>
        <p:txBody>
          <a:bodyPr wrap="none" lIns="0" tIns="0" rIns="0" bIns="0" rtlCol="0" anchor="t"/>
          <a:lstStyle/>
          <a:p>
            <a:pPr marL="0" indent="0" algn="l">
              <a:lnSpc>
                <a:spcPts val="5100"/>
              </a:lnSpc>
              <a:buNone/>
            </a:pPr>
            <a:r>
              <a:rPr lang="en-US" sz="4050" dirty="0">
                <a:solidFill>
                  <a:srgbClr val="1B1B27"/>
                </a:solidFill>
                <a:latin typeface="Corben" pitchFamily="34" charset="0"/>
                <a:ea typeface="Corben" pitchFamily="34" charset="-122"/>
                <a:cs typeface="Corben" pitchFamily="34" charset="-120"/>
              </a:rPr>
              <a:t>Conclusion and Future Work</a:t>
            </a:r>
            <a:endParaRPr lang="en-US" sz="4050" dirty="0"/>
          </a:p>
        </p:txBody>
      </p:sp>
      <p:sp>
        <p:nvSpPr>
          <p:cNvPr id="4" name="Shape 1"/>
          <p:cNvSpPr/>
          <p:nvPr/>
        </p:nvSpPr>
        <p:spPr>
          <a:xfrm>
            <a:off x="6214586" y="1995845"/>
            <a:ext cx="7687627" cy="1546860"/>
          </a:xfrm>
          <a:prstGeom prst="roundRect">
            <a:avLst>
              <a:gd name="adj" fmla="val 5649"/>
            </a:avLst>
          </a:prstGeom>
          <a:solidFill>
            <a:srgbClr val="D2D9F9"/>
          </a:solidFill>
          <a:ln w="7620">
            <a:solidFill>
              <a:srgbClr val="B8BFDF"/>
            </a:solidFill>
            <a:prstDash val="solid"/>
          </a:ln>
        </p:spPr>
      </p:sp>
      <p:sp>
        <p:nvSpPr>
          <p:cNvPr id="5" name="Text 2"/>
          <p:cNvSpPr/>
          <p:nvPr/>
        </p:nvSpPr>
        <p:spPr>
          <a:xfrm>
            <a:off x="6430208" y="2211467"/>
            <a:ext cx="2600682" cy="325041"/>
          </a:xfrm>
          <a:prstGeom prst="rect">
            <a:avLst/>
          </a:prstGeom>
          <a:noFill/>
          <a:ln/>
        </p:spPr>
        <p:txBody>
          <a:bodyPr wrap="none" lIns="0" tIns="0" rIns="0" bIns="0" rtlCol="0" anchor="t"/>
          <a:lstStyle/>
          <a:p>
            <a:pPr marL="0" indent="0" algn="l">
              <a:lnSpc>
                <a:spcPts val="2550"/>
              </a:lnSpc>
              <a:buNone/>
            </a:pPr>
            <a:r>
              <a:rPr lang="en-US" sz="2000" dirty="0">
                <a:solidFill>
                  <a:srgbClr val="404155"/>
                </a:solidFill>
                <a:latin typeface="Corben" pitchFamily="34" charset="0"/>
                <a:ea typeface="Corben" pitchFamily="34" charset="-122"/>
                <a:cs typeface="Corben" pitchFamily="34" charset="-120"/>
              </a:rPr>
              <a:t>Key Findings</a:t>
            </a:r>
            <a:endParaRPr lang="en-US" sz="2000" dirty="0"/>
          </a:p>
        </p:txBody>
      </p:sp>
      <p:sp>
        <p:nvSpPr>
          <p:cNvPr id="6" name="Text 3"/>
          <p:cNvSpPr/>
          <p:nvPr/>
        </p:nvSpPr>
        <p:spPr>
          <a:xfrm>
            <a:off x="6430208" y="2661285"/>
            <a:ext cx="7256383" cy="665798"/>
          </a:xfrm>
          <a:prstGeom prst="rect">
            <a:avLst/>
          </a:prstGeom>
          <a:noFill/>
          <a:ln/>
        </p:spPr>
        <p:txBody>
          <a:bodyPr wrap="square" lIns="0" tIns="0" rIns="0" bIns="0" rtlCol="0" anchor="t"/>
          <a:lstStyle/>
          <a:p>
            <a:pPr marL="0" indent="0" algn="l">
              <a:lnSpc>
                <a:spcPts val="2600"/>
              </a:lnSpc>
              <a:buNone/>
            </a:pPr>
            <a:r>
              <a:rPr lang="en-US" sz="1600" dirty="0">
                <a:solidFill>
                  <a:srgbClr val="404155"/>
                </a:solidFill>
                <a:latin typeface="Nobile" pitchFamily="34" charset="0"/>
                <a:ea typeface="Nobile" pitchFamily="34" charset="-122"/>
                <a:cs typeface="Nobile" pitchFamily="34" charset="-120"/>
              </a:rPr>
              <a:t>Logistic Regression offers a compelling balance of performance, interpretability, and efficiency in breast cancer classification.</a:t>
            </a:r>
            <a:endParaRPr lang="en-US" sz="1600" dirty="0"/>
          </a:p>
        </p:txBody>
      </p:sp>
      <p:sp>
        <p:nvSpPr>
          <p:cNvPr id="7" name="Shape 4"/>
          <p:cNvSpPr/>
          <p:nvPr/>
        </p:nvSpPr>
        <p:spPr>
          <a:xfrm>
            <a:off x="6214586" y="3750707"/>
            <a:ext cx="7687627" cy="1546860"/>
          </a:xfrm>
          <a:prstGeom prst="roundRect">
            <a:avLst>
              <a:gd name="adj" fmla="val 5649"/>
            </a:avLst>
          </a:prstGeom>
          <a:solidFill>
            <a:srgbClr val="D2D9F9"/>
          </a:solidFill>
          <a:ln w="7620">
            <a:solidFill>
              <a:srgbClr val="B8BFDF"/>
            </a:solidFill>
            <a:prstDash val="solid"/>
          </a:ln>
        </p:spPr>
      </p:sp>
      <p:sp>
        <p:nvSpPr>
          <p:cNvPr id="8" name="Text 5"/>
          <p:cNvSpPr/>
          <p:nvPr/>
        </p:nvSpPr>
        <p:spPr>
          <a:xfrm>
            <a:off x="6430208" y="3966329"/>
            <a:ext cx="2600682" cy="325041"/>
          </a:xfrm>
          <a:prstGeom prst="rect">
            <a:avLst/>
          </a:prstGeom>
          <a:noFill/>
          <a:ln/>
        </p:spPr>
        <p:txBody>
          <a:bodyPr wrap="none" lIns="0" tIns="0" rIns="0" bIns="0" rtlCol="0" anchor="t"/>
          <a:lstStyle/>
          <a:p>
            <a:pPr marL="0" indent="0" algn="l">
              <a:lnSpc>
                <a:spcPts val="2550"/>
              </a:lnSpc>
              <a:buNone/>
            </a:pPr>
            <a:r>
              <a:rPr lang="en-US" sz="2000" dirty="0">
                <a:solidFill>
                  <a:srgbClr val="404155"/>
                </a:solidFill>
                <a:latin typeface="Corben" pitchFamily="34" charset="0"/>
                <a:ea typeface="Corben" pitchFamily="34" charset="-122"/>
                <a:cs typeface="Corben" pitchFamily="34" charset="-120"/>
              </a:rPr>
              <a:t>Future Directions</a:t>
            </a:r>
            <a:endParaRPr lang="en-US" sz="2000" dirty="0"/>
          </a:p>
        </p:txBody>
      </p:sp>
      <p:sp>
        <p:nvSpPr>
          <p:cNvPr id="9" name="Text 6"/>
          <p:cNvSpPr/>
          <p:nvPr/>
        </p:nvSpPr>
        <p:spPr>
          <a:xfrm>
            <a:off x="6430208" y="4416147"/>
            <a:ext cx="7256383" cy="665798"/>
          </a:xfrm>
          <a:prstGeom prst="rect">
            <a:avLst/>
          </a:prstGeom>
          <a:noFill/>
          <a:ln/>
        </p:spPr>
        <p:txBody>
          <a:bodyPr wrap="square" lIns="0" tIns="0" rIns="0" bIns="0" rtlCol="0" anchor="t"/>
          <a:lstStyle/>
          <a:p>
            <a:pPr marL="0" indent="0" algn="l">
              <a:lnSpc>
                <a:spcPts val="2600"/>
              </a:lnSpc>
              <a:buNone/>
            </a:pPr>
            <a:r>
              <a:rPr lang="en-US" sz="1600" dirty="0">
                <a:solidFill>
                  <a:srgbClr val="404155"/>
                </a:solidFill>
                <a:latin typeface="Nobile" pitchFamily="34" charset="0"/>
                <a:ea typeface="Nobile" pitchFamily="34" charset="-122"/>
                <a:cs typeface="Nobile" pitchFamily="34" charset="-120"/>
              </a:rPr>
              <a:t>Further research should focus on addressing the identified gaps and exploring the potential of regularized LR models in medical applications.</a:t>
            </a:r>
            <a:endParaRPr lang="en-US" sz="1600" dirty="0"/>
          </a:p>
        </p:txBody>
      </p:sp>
      <p:sp>
        <p:nvSpPr>
          <p:cNvPr id="10" name="Text 7"/>
          <p:cNvSpPr/>
          <p:nvPr/>
        </p:nvSpPr>
        <p:spPr>
          <a:xfrm>
            <a:off x="6214586" y="5531525"/>
            <a:ext cx="7687627" cy="1664494"/>
          </a:xfrm>
          <a:prstGeom prst="rect">
            <a:avLst/>
          </a:prstGeom>
          <a:noFill/>
          <a:ln/>
        </p:spPr>
        <p:txBody>
          <a:bodyPr wrap="square" lIns="0" tIns="0" rIns="0" bIns="0" rtlCol="0" anchor="t"/>
          <a:lstStyle/>
          <a:p>
            <a:pPr marL="0" indent="0" algn="l">
              <a:lnSpc>
                <a:spcPts val="2600"/>
              </a:lnSpc>
              <a:buNone/>
            </a:pPr>
            <a:r>
              <a:rPr lang="en-US" sz="1600" dirty="0">
                <a:solidFill>
                  <a:srgbClr val="404155"/>
                </a:solidFill>
                <a:latin typeface="Nobile" pitchFamily="34" charset="0"/>
                <a:ea typeface="Nobile" pitchFamily="34" charset="-122"/>
                <a:cs typeface="Nobile" pitchFamily="34" charset="-120"/>
              </a:rPr>
              <a:t>This project builds on these insights by implementing Logistic Regression from scratch, evaluating its performance, and comparing it with other machine learning techniques. Through this approach, we aim to deepen the understanding of LR's mechanics and bridge the gap between theoretical advancements and practical AI applications in healthcare.</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761</Words>
  <Application>Microsoft Office PowerPoint</Application>
  <PresentationFormat>Custom</PresentationFormat>
  <Paragraphs>62</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Corben</vt:lpstr>
      <vt:lpstr>Nobile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DELL</cp:lastModifiedBy>
  <cp:revision>2</cp:revision>
  <dcterms:created xsi:type="dcterms:W3CDTF">2025-03-19T18:10:12Z</dcterms:created>
  <dcterms:modified xsi:type="dcterms:W3CDTF">2025-03-19T18:12:06Z</dcterms:modified>
</cp:coreProperties>
</file>